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32461200" cy="37947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ACB"/>
    <a:srgbClr val="0093D0"/>
    <a:srgbClr val="005596"/>
    <a:srgbClr val="003762"/>
    <a:srgbClr val="C5EAF8"/>
    <a:srgbClr val="8AD5F0"/>
    <a:srgbClr val="669900"/>
    <a:srgbClr val="8ABD00"/>
    <a:srgbClr val="D6E3BC"/>
    <a:srgbClr val="C6EE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8129" autoAdjust="0"/>
  </p:normalViewPr>
  <p:slideViewPr>
    <p:cSldViewPr>
      <p:cViewPr>
        <p:scale>
          <a:sx n="33" d="100"/>
          <a:sy n="33" d="100"/>
        </p:scale>
        <p:origin x="-684" y="-72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t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CA"/>
              <a:t>Click to edit the notes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CA"/>
              <a:t>&lt;header&gt;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CA"/>
              <a:t>&lt;date/time&gt;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CA"/>
              <a:t>&lt;footer&gt;</a:t>
            </a:r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ED86676A-A5F5-46D1-8C9F-9C9102DBD035}" type="slidenum">
              <a:rPr lang="en-CA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3720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body"/>
          </p:nvPr>
        </p:nvSpPr>
        <p:spPr>
          <a:xfrm>
            <a:off x="3246480" y="18024480"/>
            <a:ext cx="25967880" cy="170762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3" name="TextShape 2"/>
          <p:cNvSpPr txBox="1"/>
          <p:nvPr/>
        </p:nvSpPr>
        <p:spPr>
          <a:xfrm>
            <a:off x="18386280" y="36044280"/>
            <a:ext cx="14066640" cy="189684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100000"/>
              </a:lnSpc>
            </a:pPr>
            <a:fld id="{157780E4-EA4B-48E5-86BA-F74B1F4DB141}" type="slidenum">
              <a:rPr lang="en-CA" sz="1200">
                <a:solidFill>
                  <a:srgbClr val="000000"/>
                </a:solidFill>
                <a:latin typeface="Arial"/>
                <a:ea typeface="+mn-ea"/>
              </a:rPr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194562" y="17674560"/>
            <a:ext cx="3950172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2243520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2194562" y="7702560"/>
            <a:ext cx="39501720" cy="190926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3291122" y="10226520"/>
            <a:ext cx="37308600" cy="16568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2243520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395013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4920"/>
          </a:xfrm>
          <a:prstGeom prst="rect">
            <a:avLst/>
          </a:prstGeom>
        </p:spPr>
        <p:txBody>
          <a:bodyPr lIns="393840" tIns="196920" rIns="393840" bIns="196920" anchor="ctr"/>
          <a:lstStyle/>
          <a:p>
            <a:pPr algn="ctr">
              <a:lnSpc>
                <a:spcPct val="100000"/>
              </a:lnSpc>
            </a:pPr>
            <a:r>
              <a:rPr lang="en-US" sz="190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2195640" y="29978280"/>
            <a:ext cx="102405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4995442" y="29978280"/>
            <a:ext cx="138999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31454640" y="29978280"/>
            <a:ext cx="102405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pPr>
              <a:lnSpc>
                <a:spcPct val="100000"/>
              </a:lnSpc>
            </a:pPr>
            <a:fld id="{CDDD0142-4DF2-421A-BD9B-09E14767CAB2}" type="slidenum">
              <a:rPr lang="en-CA" sz="6000">
                <a:solidFill>
                  <a:srgbClr val="000000"/>
                </a:solidFill>
                <a:latin typeface="Arial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2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0"/>
          <p:cNvSpPr/>
          <p:nvPr/>
        </p:nvSpPr>
        <p:spPr>
          <a:xfrm>
            <a:off x="38350141" y="9663545"/>
            <a:ext cx="3190521" cy="2671115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57200" indent="-457200" algn="just">
              <a:lnSpc>
                <a:spcPct val="100000"/>
              </a:lnSpc>
              <a:buSzPct val="200000"/>
              <a:buFont typeface="Arial" pitchFamily="34" charset="0"/>
              <a:buChar char="•"/>
            </a:pPr>
            <a:endParaRPr lang="en-CA" sz="3200" smtClean="0">
              <a:latin typeface="Calibri"/>
            </a:endParaRPr>
          </a:p>
        </p:txBody>
      </p:sp>
      <p:pic>
        <p:nvPicPr>
          <p:cNvPr id="65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37391400" y="977480"/>
            <a:ext cx="4721760" cy="1752840"/>
          </a:xfrm>
          <a:prstGeom prst="rect">
            <a:avLst/>
          </a:prstGeom>
        </p:spPr>
      </p:pic>
      <p:sp>
        <p:nvSpPr>
          <p:cNvPr id="70" name="CustomShape 26"/>
          <p:cNvSpPr/>
          <p:nvPr/>
        </p:nvSpPr>
        <p:spPr>
          <a:xfrm>
            <a:off x="1711354" y="761456"/>
            <a:ext cx="31611512" cy="1728192"/>
          </a:xfrm>
          <a:prstGeom prst="rect">
            <a:avLst/>
          </a:prstGeom>
        </p:spPr>
        <p:txBody>
          <a:bodyPr lIns="90000" tIns="45000" rIns="90000" bIns="45000"/>
          <a:lstStyle/>
          <a:p>
            <a:r>
              <a:rPr lang="en-US" sz="7800" b="1" smtClean="0">
                <a:solidFill>
                  <a:srgbClr val="003762"/>
                </a:solidFill>
                <a:latin typeface="Century Gothic" pitchFamily="34" charset="0"/>
                <a:ea typeface="arial;sans-serif"/>
                <a:cs typeface="Century Gothic"/>
              </a:rPr>
              <a:t>The Need for Speed: High Frequency Finance and Short Selling</a:t>
            </a:r>
            <a:endParaRPr>
              <a:solidFill>
                <a:srgbClr val="003762"/>
              </a:solidFill>
              <a:latin typeface="Century Gothic" pitchFamily="34" charset="0"/>
              <a:cs typeface="Century Gothic"/>
            </a:endParaRPr>
          </a:p>
        </p:txBody>
      </p:sp>
      <p:sp>
        <p:nvSpPr>
          <p:cNvPr id="71" name="CustomShape 27"/>
          <p:cNvSpPr/>
          <p:nvPr/>
        </p:nvSpPr>
        <p:spPr>
          <a:xfrm>
            <a:off x="1730712" y="1985592"/>
            <a:ext cx="27522000" cy="1584176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CA" sz="4400" b="1" smtClean="0">
                <a:solidFill>
                  <a:srgbClr val="000000"/>
                </a:solidFill>
                <a:latin typeface="Calibri"/>
              </a:rPr>
              <a:t>Jonathan Gillett</a:t>
            </a:r>
            <a:r>
              <a:rPr lang="en-CA" sz="4400" b="1">
                <a:solidFill>
                  <a:srgbClr val="005596"/>
                </a:solidFill>
                <a:latin typeface="Calibri"/>
                <a:ea typeface="Arial"/>
              </a:rPr>
              <a:t> ●</a:t>
            </a:r>
            <a:r>
              <a:rPr lang="en-CA" sz="4400" b="1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smtClean="0">
                <a:latin typeface="Calibri"/>
                <a:ea typeface="Arial"/>
              </a:rPr>
              <a:t>Ryan Riordan</a:t>
            </a:r>
            <a:r>
              <a:rPr lang="en-CA" sz="4400" b="1">
                <a:solidFill>
                  <a:srgbClr val="005596"/>
                </a:solidFill>
                <a:latin typeface="Calibri"/>
                <a:ea typeface="Arial"/>
              </a:rPr>
              <a:t> ●</a:t>
            </a:r>
            <a:r>
              <a:rPr lang="en-CA" sz="4400" b="1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smtClean="0">
                <a:latin typeface="Calibri"/>
                <a:ea typeface="Arial"/>
              </a:rPr>
              <a:t>Jonathan </a:t>
            </a:r>
            <a:r>
              <a:rPr lang="en-CA" sz="4400" b="1" err="1" smtClean="0">
                <a:latin typeface="Calibri"/>
                <a:ea typeface="Arial"/>
              </a:rPr>
              <a:t>Brogaard</a:t>
            </a:r>
            <a:r>
              <a:rPr lang="en-CA" sz="4400" b="1">
                <a:solidFill>
                  <a:srgbClr val="000000"/>
                </a:solidFill>
                <a:latin typeface="Calibri"/>
                <a:ea typeface="Arial"/>
              </a:rPr>
              <a:t>
Faculty of </a:t>
            </a:r>
            <a:r>
              <a:rPr lang="en-CA" sz="4400" b="1" smtClean="0">
                <a:solidFill>
                  <a:srgbClr val="000000"/>
                </a:solidFill>
                <a:latin typeface="Calibri"/>
                <a:ea typeface="Arial"/>
              </a:rPr>
              <a:t>Business and IT </a:t>
            </a:r>
            <a:r>
              <a:rPr lang="en-CA" sz="4400" b="1" smtClean="0">
                <a:solidFill>
                  <a:srgbClr val="005596"/>
                </a:solidFill>
                <a:latin typeface="Calibri"/>
                <a:ea typeface="Arial"/>
              </a:rPr>
              <a:t>●</a:t>
            </a:r>
            <a:r>
              <a:rPr lang="en-CA" sz="4400" b="1" smtClean="0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>
                <a:solidFill>
                  <a:srgbClr val="000000"/>
                </a:solidFill>
                <a:latin typeface="Calibri"/>
                <a:ea typeface="Arial"/>
              </a:rPr>
              <a:t>University of Ontario Institute of Technology </a:t>
            </a:r>
            <a:r>
              <a:rPr lang="en-CA" sz="4400" b="1">
                <a:solidFill>
                  <a:srgbClr val="005596"/>
                </a:solidFill>
                <a:latin typeface="Calibri"/>
                <a:ea typeface="Arial"/>
              </a:rPr>
              <a:t>●</a:t>
            </a:r>
            <a:r>
              <a:rPr lang="en-CA" sz="4400" b="1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>
                <a:solidFill>
                  <a:srgbClr val="000000"/>
                </a:solidFill>
                <a:latin typeface="Calibri"/>
                <a:ea typeface="Arial"/>
              </a:rPr>
              <a:t>Oshawa, Ontario, </a:t>
            </a:r>
            <a:r>
              <a:rPr lang="en-CA" sz="4400" b="1" smtClean="0">
                <a:solidFill>
                  <a:srgbClr val="000000"/>
                </a:solidFill>
                <a:latin typeface="Calibri"/>
                <a:ea typeface="Arial"/>
              </a:rPr>
              <a:t>Canada</a:t>
            </a:r>
            <a:endParaRPr/>
          </a:p>
        </p:txBody>
      </p:sp>
      <p:grpSp>
        <p:nvGrpSpPr>
          <p:cNvPr id="64" name="Group 63"/>
          <p:cNvGrpSpPr/>
          <p:nvPr/>
        </p:nvGrpSpPr>
        <p:grpSpPr>
          <a:xfrm>
            <a:off x="1181440" y="3713096"/>
            <a:ext cx="17091752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6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Introduction</a:t>
              </a:r>
              <a:endParaRPr/>
            </a:p>
          </p:txBody>
        </p:sp>
        <p:sp>
          <p:nvSpPr>
            <p:cNvPr id="74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75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108" name="Group 107"/>
          <p:cNvGrpSpPr/>
          <p:nvPr/>
        </p:nvGrpSpPr>
        <p:grpSpPr>
          <a:xfrm>
            <a:off x="1181640" y="10985904"/>
            <a:ext cx="17091552" cy="1152816"/>
            <a:chOff x="1329120" y="13506872"/>
            <a:chExt cx="16855379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9" name="CustomShape 4"/>
            <p:cNvSpPr/>
            <p:nvPr/>
          </p:nvSpPr>
          <p:spPr>
            <a:xfrm>
              <a:off x="1984501" y="13506872"/>
              <a:ext cx="16199998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Methodology</a:t>
              </a:r>
              <a:endParaRPr/>
            </a:p>
          </p:txBody>
        </p:sp>
        <p:sp>
          <p:nvSpPr>
            <p:cNvPr id="110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111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/>
              <p:cNvSpPr txBox="1"/>
              <p:nvPr/>
            </p:nvSpPr>
            <p:spPr>
              <a:xfrm>
                <a:off x="7398886" y="30284392"/>
                <a:ext cx="4189945" cy="1456375"/>
              </a:xfrm>
              <a:prstGeom prst="foldedCorner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A" sz="2400" i="1" smtClean="0">
                        <a:latin typeface="Cambria Math"/>
                      </a:rPr>
                      <m:t>𝑅𝑄𝑆</m:t>
                    </m:r>
                    <m:r>
                      <a:rPr lang="en-CA" sz="2400" i="1" smtClean="0">
                        <a:latin typeface="Cambria Math"/>
                      </a:rPr>
                      <m:t> ~ </m:t>
                    </m:r>
                    <m:r>
                      <a:rPr lang="en-CA" sz="2400" i="1" smtClean="0">
                        <a:latin typeface="Cambria Math"/>
                      </a:rPr>
                      <m:t>𝑠𝑠𝑏</m:t>
                    </m:r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CA" sz="2400" i="1" smtClean="0">
                        <a:latin typeface="Cambria Math"/>
                      </a:rPr>
                      <m:t>𝑚𝑎𝑟𝑘𝑒</m:t>
                    </m:r>
                    <m:sSub>
                      <m:sSubPr>
                        <m:ctrlPr>
                          <a:rPr lang="en-CA" sz="24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CA" sz="2400" i="1" smtClean="0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CA" sz="2400" i="1" smtClean="0">
                            <a:latin typeface="Cambria Math"/>
                          </a:rPr>
                          <m:t>𝑐𝑎𝑝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CA" sz="2400" i="1">
                        <a:latin typeface="Cambria Math"/>
                      </a:rPr>
                      <m:t>𝑠𝑢</m:t>
                    </m:r>
                    <m:sSub>
                      <m:sSubPr>
                        <m:ctrlPr>
                          <a:rPr lang="en-CA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sz="2400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CA" sz="2400" i="1">
                            <a:latin typeface="Cambria Math"/>
                          </a:rPr>
                          <m:t>𝑣𝑜𝑙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+ </m:t>
                    </m:r>
                    <m:r>
                      <a:rPr lang="en-CA" sz="2400" i="1">
                        <a:latin typeface="Cambria Math"/>
                      </a:rPr>
                      <m:t>h𝑓𝑡</m:t>
                    </m:r>
                    <m:r>
                      <a:rPr lang="en-CA" sz="2400" i="1">
                        <a:latin typeface="Cambria Math"/>
                      </a:rPr>
                      <m:t>_</m:t>
                    </m:r>
                    <m:r>
                      <a:rPr lang="en-CA" sz="2400" i="1">
                        <a:latin typeface="Cambria Math"/>
                      </a:rPr>
                      <m:t>𝑎</m:t>
                    </m:r>
                    <m:r>
                      <a:rPr lang="en-CA" sz="2400" i="1">
                        <a:latin typeface="Cambria Math"/>
                      </a:rPr>
                      <m:t> + </m:t>
                    </m:r>
                    <m:r>
                      <a:rPr lang="en-CA" sz="2400" i="1">
                        <a:latin typeface="Cambria Math"/>
                      </a:rPr>
                      <m:t>h𝑓𝑡</m:t>
                    </m:r>
                    <m:r>
                      <a:rPr lang="en-CA" sz="2400" i="1">
                        <a:latin typeface="Cambria Math"/>
                      </a:rPr>
                      <m:t>_</m:t>
                    </m:r>
                    <m:r>
                      <a:rPr lang="en-CA" sz="2400" i="1">
                        <a:latin typeface="Cambria Math"/>
                      </a:rPr>
                      <m:t>𝑎</m:t>
                    </m:r>
                    <m:r>
                      <a:rPr lang="en-CA" sz="2400" i="1">
                        <a:latin typeface="Cambria Math"/>
                      </a:rPr>
                      <m:t> ∗ </m:t>
                    </m:r>
                    <m:r>
                      <a:rPr lang="en-CA" sz="2400" i="1">
                        <a:latin typeface="Cambria Math"/>
                      </a:rPr>
                      <m:t>𝑠𝑠𝑏</m:t>
                    </m:r>
                  </m:oMath>
                </a14:m>
                <a:r>
                  <a:rPr lang="en-CA" sz="2400" dirty="0" smtClean="0"/>
                  <a:t> </a:t>
                </a:r>
                <a:endParaRPr lang="en-CA" sz="2400" dirty="0"/>
              </a:p>
            </p:txBody>
          </p:sp>
        </mc:Choice>
        <mc:Fallback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8886" y="30284392"/>
                <a:ext cx="4189945" cy="1456375"/>
              </a:xfrm>
              <a:prstGeom prst="foldedCorner">
                <a:avLst/>
              </a:prstGeom>
              <a:blipFill rotWithShape="1">
                <a:blip r:embed="rId4"/>
                <a:stretch>
                  <a:fillRect l="-101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7" name="Picture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4467" y="26868190"/>
            <a:ext cx="5376597" cy="3024336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21081505" y="3713784"/>
            <a:ext cx="21100198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0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Results</a:t>
              </a:r>
              <a:endParaRPr/>
            </a:p>
          </p:txBody>
        </p:sp>
        <p:sp>
          <p:nvSpPr>
            <p:cNvPr id="52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53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54" name="Group 53"/>
          <p:cNvGrpSpPr/>
          <p:nvPr/>
        </p:nvGrpSpPr>
        <p:grpSpPr>
          <a:xfrm>
            <a:off x="21081506" y="20346944"/>
            <a:ext cx="21100198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5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</a:t>
              </a: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Conclusions and </a:t>
              </a: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Further Research</a:t>
              </a:r>
              <a:endParaRPr dirty="0"/>
            </a:p>
          </p:txBody>
        </p:sp>
        <p:sp>
          <p:nvSpPr>
            <p:cNvPr id="56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57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58" name="Group 57"/>
          <p:cNvGrpSpPr/>
          <p:nvPr/>
        </p:nvGrpSpPr>
        <p:grpSpPr>
          <a:xfrm>
            <a:off x="21081506" y="25675536"/>
            <a:ext cx="21100197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9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References</a:t>
              </a:r>
              <a:endParaRPr/>
            </a:p>
          </p:txBody>
        </p:sp>
        <p:sp>
          <p:nvSpPr>
            <p:cNvPr id="60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61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62" name="Group 61"/>
          <p:cNvGrpSpPr/>
          <p:nvPr/>
        </p:nvGrpSpPr>
        <p:grpSpPr>
          <a:xfrm>
            <a:off x="21081507" y="29275936"/>
            <a:ext cx="21098342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3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Acknowledgements</a:t>
              </a:r>
              <a:endParaRPr/>
            </a:p>
          </p:txBody>
        </p:sp>
        <p:sp>
          <p:nvSpPr>
            <p:cNvPr id="67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68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sp>
        <p:nvSpPr>
          <p:cNvPr id="9" name="Rounded Rectangle 8"/>
          <p:cNvSpPr/>
          <p:nvPr/>
        </p:nvSpPr>
        <p:spPr>
          <a:xfrm>
            <a:off x="2143400" y="12406668"/>
            <a:ext cx="15127230" cy="5564700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336" y="13359124"/>
            <a:ext cx="5283200" cy="1371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98866" y="13146548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A"/>
          </a:p>
        </p:txBody>
      </p:sp>
      <p:sp>
        <p:nvSpPr>
          <p:cNvPr id="7" name="Down Arrow 6"/>
          <p:cNvSpPr/>
          <p:nvPr/>
        </p:nvSpPr>
        <p:spPr>
          <a:xfrm>
            <a:off x="9233092" y="16351936"/>
            <a:ext cx="468052" cy="755336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Bent-Up Arrow 7"/>
          <p:cNvSpPr/>
          <p:nvPr/>
        </p:nvSpPr>
        <p:spPr>
          <a:xfrm rot="5400000">
            <a:off x="3082079" y="15077497"/>
            <a:ext cx="1277687" cy="80255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6" name="Group 5"/>
          <p:cNvGrpSpPr/>
          <p:nvPr/>
        </p:nvGrpSpPr>
        <p:grpSpPr>
          <a:xfrm>
            <a:off x="2653004" y="12642776"/>
            <a:ext cx="4095812" cy="2520884"/>
            <a:chOff x="1846011" y="12345748"/>
            <a:chExt cx="3888432" cy="2691026"/>
          </a:xfrm>
        </p:grpSpPr>
        <p:sp>
          <p:nvSpPr>
            <p:cNvPr id="2" name="Flowchart: Magnetic Disk 1"/>
            <p:cNvSpPr/>
            <p:nvPr/>
          </p:nvSpPr>
          <p:spPr>
            <a:xfrm>
              <a:off x="1846011" y="12345748"/>
              <a:ext cx="3888432" cy="2691026"/>
            </a:xfrm>
            <a:prstGeom prst="flowChartMagneticDisk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386071" y="13229596"/>
              <a:ext cx="28083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smtClean="0">
                  <a:latin typeface="Calibri" pitchFamily="34" charset="0"/>
                  <a:cs typeface="Calibri" pitchFamily="34" charset="0"/>
                </a:rPr>
                <a:t>NASDAQ</a:t>
              </a:r>
              <a:endParaRPr lang="en-CA" sz="540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68288" y="14062484"/>
              <a:ext cx="38661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mtClean="0">
                  <a:latin typeface="Calibri" pitchFamily="34" charset="0"/>
                  <a:cs typeface="Calibri" pitchFamily="34" charset="0"/>
                </a:rPr>
                <a:t>Database Identifying HFT and Short-Sales</a:t>
              </a:r>
              <a:endParaRPr lang="en-CA" sz="240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78" name="Bent-Up Arrow 77"/>
          <p:cNvSpPr/>
          <p:nvPr/>
        </p:nvSpPr>
        <p:spPr>
          <a:xfrm rot="16200000" flipH="1">
            <a:off x="14583680" y="15131046"/>
            <a:ext cx="1277687" cy="80255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8" name="Group 47"/>
          <p:cNvGrpSpPr/>
          <p:nvPr/>
        </p:nvGrpSpPr>
        <p:grpSpPr>
          <a:xfrm>
            <a:off x="12756402" y="12642776"/>
            <a:ext cx="3938163" cy="2520884"/>
            <a:chOff x="1868288" y="12345748"/>
            <a:chExt cx="3938163" cy="2691026"/>
          </a:xfrm>
        </p:grpSpPr>
        <p:sp>
          <p:nvSpPr>
            <p:cNvPr id="69" name="Flowchart: Magnetic Disk 68"/>
            <p:cNvSpPr/>
            <p:nvPr/>
          </p:nvSpPr>
          <p:spPr>
            <a:xfrm>
              <a:off x="1918019" y="12345748"/>
              <a:ext cx="3888432" cy="2691026"/>
            </a:xfrm>
            <a:prstGeom prst="flowChartMagneticDisk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386071" y="13229596"/>
              <a:ext cx="28083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smtClean="0">
                  <a:latin typeface="Calibri" pitchFamily="34" charset="0"/>
                  <a:cs typeface="Calibri" pitchFamily="34" charset="0"/>
                </a:rPr>
                <a:t>TAQ</a:t>
              </a:r>
              <a:endParaRPr lang="en-CA" sz="540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868288" y="14062484"/>
              <a:ext cx="3866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mtClean="0">
                  <a:latin typeface="Calibri" pitchFamily="34" charset="0"/>
                  <a:cs typeface="Calibri" pitchFamily="34" charset="0"/>
                </a:rPr>
                <a:t>Trade And Quote Database</a:t>
              </a:r>
              <a:endParaRPr lang="en-CA" sz="240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4174530" y="15667112"/>
            <a:ext cx="10585176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Calibri" pitchFamily="34" charset="0"/>
                <a:cs typeface="Calibri" pitchFamily="34" charset="0"/>
              </a:rPr>
              <a:t>Merge NASDAQ databases identify HFT and short-sales with TAQ data</a:t>
            </a:r>
            <a:endParaRPr lang="en-CA" sz="28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174530" y="17179280"/>
            <a:ext cx="10585176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Calibri" pitchFamily="34" charset="0"/>
                <a:cs typeface="Calibri" pitchFamily="34" charset="0"/>
              </a:rPr>
              <a:t>Creation of time and trade weighted datasets to be used for analysis  </a:t>
            </a:r>
            <a:endParaRPr lang="en-CA" sz="28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893537" y="11850688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>
                <a:latin typeface="Calibri" pitchFamily="34" charset="0"/>
                <a:cs typeface="Calibri" pitchFamily="34" charset="0"/>
              </a:rPr>
              <a:t>Data Processing</a:t>
            </a:r>
            <a:endParaRPr lang="en-CA" sz="3600" b="1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2" name="Down Arrow 81"/>
          <p:cNvSpPr/>
          <p:nvPr/>
        </p:nvSpPr>
        <p:spPr>
          <a:xfrm>
            <a:off x="6716901" y="19868822"/>
            <a:ext cx="468052" cy="755336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461" y="18619440"/>
            <a:ext cx="6656651" cy="303414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0477" y="21453830"/>
            <a:ext cx="5970308" cy="3358298"/>
          </a:xfrm>
          <a:prstGeom prst="rect">
            <a:avLst/>
          </a:prstGeom>
        </p:spPr>
      </p:pic>
      <p:sp>
        <p:nvSpPr>
          <p:cNvPr id="81" name="Rounded Rectangle 80"/>
          <p:cNvSpPr/>
          <p:nvPr/>
        </p:nvSpPr>
        <p:spPr>
          <a:xfrm>
            <a:off x="2231902" y="18547432"/>
            <a:ext cx="15127230" cy="6408712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7" name="TextBox 136"/>
          <p:cNvSpPr txBox="1"/>
          <p:nvPr/>
        </p:nvSpPr>
        <p:spPr>
          <a:xfrm>
            <a:off x="3093194" y="23124272"/>
            <a:ext cx="7715466" cy="15323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>
                <a:latin typeface="Calibri" pitchFamily="34" charset="0"/>
                <a:cs typeface="Calibri" pitchFamily="34" charset="0"/>
              </a:rPr>
              <a:t>Visualization of </a:t>
            </a:r>
            <a:r>
              <a:rPr lang="en-US" sz="2800" smtClean="0">
                <a:latin typeface="Calibri" pitchFamily="34" charset="0"/>
                <a:cs typeface="Calibri" pitchFamily="34" charset="0"/>
              </a:rPr>
              <a:t>market </a:t>
            </a:r>
            <a:r>
              <a:rPr lang="en-US" sz="2800">
                <a:latin typeface="Calibri" pitchFamily="34" charset="0"/>
                <a:cs typeface="Calibri" pitchFamily="34" charset="0"/>
              </a:rPr>
              <a:t>quality measures and descriptive </a:t>
            </a:r>
            <a:r>
              <a:rPr lang="en-US" sz="2800" smtClean="0">
                <a:latin typeface="Calibri" pitchFamily="34" charset="0"/>
                <a:cs typeface="Calibri" pitchFamily="34" charset="0"/>
              </a:rPr>
              <a:t>statistics to </a:t>
            </a:r>
            <a:r>
              <a:rPr lang="en-US" sz="2800">
                <a:latin typeface="Calibri" pitchFamily="34" charset="0"/>
                <a:cs typeface="Calibri" pitchFamily="34" charset="0"/>
              </a:rPr>
              <a:t>aid in creating the initial design of the statistical models </a:t>
            </a:r>
            <a:r>
              <a:rPr lang="en-US" sz="2800" smtClean="0">
                <a:latin typeface="Calibri" pitchFamily="34" charset="0"/>
                <a:cs typeface="Calibri" pitchFamily="34" charset="0"/>
              </a:rPr>
              <a:t>for regressions</a:t>
            </a:r>
            <a:r>
              <a:rPr lang="en-US" sz="2800">
                <a:latin typeface="Calibri" pitchFamily="34" charset="0"/>
                <a:cs typeface="Calibri" pitchFamily="34" charset="0"/>
              </a:rPr>
              <a:t>.</a:t>
            </a:r>
            <a:endParaRPr lang="en-CA" sz="28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287729" y="18751950"/>
            <a:ext cx="7552415" cy="105560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Calibri" pitchFamily="34" charset="0"/>
                <a:cs typeface="Calibri" pitchFamily="34" charset="0"/>
              </a:rPr>
              <a:t>C</a:t>
            </a:r>
            <a:r>
              <a:rPr lang="en-US" sz="2800" smtClean="0">
                <a:latin typeface="Calibri" pitchFamily="34" charset="0"/>
                <a:cs typeface="Calibri" pitchFamily="34" charset="0"/>
              </a:rPr>
              <a:t>alculation market quality measures and descriptive statistics</a:t>
            </a:r>
            <a:endParaRPr lang="en-CA" sz="28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287729" y="20676000"/>
            <a:ext cx="7552415" cy="15323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Calibri" pitchFamily="34" charset="0"/>
                <a:cs typeface="Calibri" pitchFamily="34" charset="0"/>
              </a:rPr>
              <a:t>Matching </a:t>
            </a:r>
            <a:r>
              <a:rPr lang="en-US" sz="2800" smtClean="0">
                <a:latin typeface="Calibri" pitchFamily="34" charset="0"/>
                <a:cs typeface="Calibri" pitchFamily="34" charset="0"/>
              </a:rPr>
              <a:t>banned </a:t>
            </a:r>
            <a:r>
              <a:rPr lang="en-US" sz="2800">
                <a:latin typeface="Calibri" pitchFamily="34" charset="0"/>
                <a:cs typeface="Calibri" pitchFamily="34" charset="0"/>
              </a:rPr>
              <a:t>stocks to a control group of unbanned stocks based on price, volume and market </a:t>
            </a:r>
            <a:r>
              <a:rPr lang="en-US" sz="2800" smtClean="0">
                <a:latin typeface="Calibri" pitchFamily="34" charset="0"/>
                <a:cs typeface="Calibri" pitchFamily="34" charset="0"/>
              </a:rPr>
              <a:t>capitalization</a:t>
            </a:r>
            <a:endParaRPr lang="en-CA" sz="28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3" name="Down Arrow 82"/>
          <p:cNvSpPr/>
          <p:nvPr/>
        </p:nvSpPr>
        <p:spPr>
          <a:xfrm>
            <a:off x="6698899" y="22280342"/>
            <a:ext cx="468052" cy="755336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4" name="TextBox 83"/>
          <p:cNvSpPr txBox="1"/>
          <p:nvPr/>
        </p:nvSpPr>
        <p:spPr>
          <a:xfrm>
            <a:off x="1895461" y="17971368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>
                <a:latin typeface="Calibri" pitchFamily="34" charset="0"/>
                <a:cs typeface="Calibri" pitchFamily="34" charset="0"/>
              </a:rPr>
              <a:t>Data Analysis</a:t>
            </a:r>
            <a:endParaRPr lang="en-CA" sz="3600" b="1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2065842" y="25497784"/>
            <a:ext cx="15127230" cy="6659160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5" name="Down Arrow 94"/>
          <p:cNvSpPr/>
          <p:nvPr/>
        </p:nvSpPr>
        <p:spPr>
          <a:xfrm>
            <a:off x="5448379" y="26324296"/>
            <a:ext cx="468052" cy="755336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6" name="TextBox 95"/>
          <p:cNvSpPr txBox="1"/>
          <p:nvPr/>
        </p:nvSpPr>
        <p:spPr>
          <a:xfrm>
            <a:off x="2972608" y="25693356"/>
            <a:ext cx="7552415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Calibri" pitchFamily="34" charset="0"/>
                <a:cs typeface="Calibri" pitchFamily="34" charset="0"/>
              </a:rPr>
              <a:t>Creation of  statistical models </a:t>
            </a:r>
            <a:endParaRPr lang="en-CA" sz="28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1999384" y="24957885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alibri" pitchFamily="34" charset="0"/>
                <a:cs typeface="Calibri" pitchFamily="34" charset="0"/>
              </a:rPr>
              <a:t>Statistical </a:t>
            </a:r>
            <a:r>
              <a:rPr lang="en-US" sz="3600" b="1" dirty="0" err="1" smtClean="0">
                <a:latin typeface="Calibri" pitchFamily="34" charset="0"/>
                <a:cs typeface="Calibri" pitchFamily="34" charset="0"/>
              </a:rPr>
              <a:t>Modelling</a:t>
            </a:r>
            <a:endParaRPr lang="en-CA" sz="3600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9" name="Flowchart: Decision 18"/>
          <p:cNvSpPr/>
          <p:nvPr/>
        </p:nvSpPr>
        <p:spPr>
          <a:xfrm>
            <a:off x="3999189" y="27079632"/>
            <a:ext cx="3366433" cy="2601453"/>
          </a:xfrm>
          <a:prstGeom prst="flowChartDecisi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/>
          <p:cNvSpPr txBox="1"/>
          <p:nvPr/>
        </p:nvSpPr>
        <p:spPr>
          <a:xfrm>
            <a:off x="4421769" y="27534239"/>
            <a:ext cx="25291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" pitchFamily="34" charset="0"/>
                <a:cs typeface="Calibri" pitchFamily="34" charset="0"/>
              </a:rPr>
              <a:t>Assessment of models based on regression </a:t>
            </a:r>
            <a:r>
              <a:rPr lang="en-US" sz="2400" smtClean="0">
                <a:latin typeface="Calibri" pitchFamily="34" charset="0"/>
                <a:cs typeface="Calibri" pitchFamily="34" charset="0"/>
              </a:rPr>
              <a:t>analysis with datasets</a:t>
            </a:r>
            <a:endParaRPr lang="en-CA" sz="24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0" name="Bent-Up Arrow 99"/>
          <p:cNvSpPr/>
          <p:nvPr/>
        </p:nvSpPr>
        <p:spPr>
          <a:xfrm>
            <a:off x="7365623" y="26382668"/>
            <a:ext cx="2101495" cy="2101868"/>
          </a:xfrm>
          <a:prstGeom prst="bentUpArrow">
            <a:avLst>
              <a:gd name="adj1" fmla="val 11234"/>
              <a:gd name="adj2" fmla="val 15736"/>
              <a:gd name="adj3" fmla="val 19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1" name="TextBox 100"/>
          <p:cNvSpPr txBox="1"/>
          <p:nvPr/>
        </p:nvSpPr>
        <p:spPr>
          <a:xfrm>
            <a:off x="8624120" y="27972026"/>
            <a:ext cx="3111378" cy="173664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 pitchFamily="34" charset="0"/>
                <a:cs typeface="Calibri" pitchFamily="34" charset="0"/>
              </a:rPr>
              <a:t>Models do not accurately explain the results based on the datasets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4" name="Bent-Up Arrow 103"/>
          <p:cNvSpPr/>
          <p:nvPr/>
        </p:nvSpPr>
        <p:spPr>
          <a:xfrm rot="5400000">
            <a:off x="5700587" y="29593451"/>
            <a:ext cx="1296144" cy="1526586"/>
          </a:xfrm>
          <a:prstGeom prst="bentUpArrow">
            <a:avLst>
              <a:gd name="adj1" fmla="val 15039"/>
              <a:gd name="adj2" fmla="val 15736"/>
              <a:gd name="adj3" fmla="val 19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2" name="TextBox 101"/>
          <p:cNvSpPr txBox="1"/>
          <p:nvPr/>
        </p:nvSpPr>
        <p:spPr>
          <a:xfrm>
            <a:off x="2776438" y="30428752"/>
            <a:ext cx="3111378" cy="13280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 pitchFamily="34" charset="0"/>
                <a:cs typeface="Calibri" pitchFamily="34" charset="0"/>
              </a:rPr>
              <a:t>Models explain the results with statistical significance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1038</TotalTime>
  <Words>181</Words>
  <Application>Microsoft Office PowerPoint</Application>
  <PresentationFormat>Custom</PresentationFormat>
  <Paragraphs>26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Heron</dc:creator>
  <cp:lastModifiedBy>VM</cp:lastModifiedBy>
  <cp:revision>144</cp:revision>
  <dcterms:modified xsi:type="dcterms:W3CDTF">2013-08-13T20:45:28Z</dcterms:modified>
</cp:coreProperties>
</file>